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3" r:id="rId4"/>
    <p:sldId id="274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1" autoAdjust="0"/>
    <p:restoredTop sz="98736" autoAdjust="0"/>
  </p:normalViewPr>
  <p:slideViewPr>
    <p:cSldViewPr snapToGrid="0" snapToObjects="1">
      <p:cViewPr varScale="1">
        <p:scale>
          <a:sx n="91" d="100"/>
          <a:sy n="91" d="100"/>
        </p:scale>
        <p:origin x="-112" y="-1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Sheet1!$A$2:$A$4</c:f>
              <c:strCache>
                <c:ptCount val="3"/>
                <c:pt idx="0">
                  <c:v>Patriots</c:v>
                </c:pt>
                <c:pt idx="1">
                  <c:v>Loyalists</c:v>
                </c:pt>
                <c:pt idx="2">
                  <c:v>Neither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0.25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BEC65-68A1-BF43-9911-8C709EF605CE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9D2E6-163C-CF4E-9910-84517327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0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9D2E6-163C-CF4E-9910-845173270F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1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9D2E6-163C-CF4E-9910-845173270F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5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5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1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3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1F38-07C6-2346-920B-5F0357D0A5A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65BA-313E-6A48-AD6D-E22530F6F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Common Sense and </a:t>
            </a:r>
            <a:br>
              <a:rPr lang="en-US" b="1" dirty="0" smtClean="0"/>
            </a:br>
            <a:r>
              <a:rPr lang="en-US" b="1" dirty="0" smtClean="0"/>
              <a:t>The Declaration of Independence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Chapter 3 Section 2</a:t>
            </a:r>
          </a:p>
        </p:txBody>
      </p:sp>
    </p:spTree>
    <p:extLst>
      <p:ext uri="{BB962C8B-B14F-4D97-AF65-F5344CB8AC3E}">
        <p14:creationId xmlns:p14="http://schemas.microsoft.com/office/powerpoint/2010/main" val="77899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Common Sense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b="1" u="sng" dirty="0"/>
              <a:t>Idea #3- Cried out against tyranny (the abuse of government power)</a:t>
            </a:r>
          </a:p>
          <a:p>
            <a:endParaRPr lang="en-US" dirty="0"/>
          </a:p>
        </p:txBody>
      </p:sp>
      <p:pic>
        <p:nvPicPr>
          <p:cNvPr id="4" name="Picture 3" descr="jefferson_liberty_vs_tyranny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92" y="1702773"/>
            <a:ext cx="4160363" cy="44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85110"/>
            <a:ext cx="7772400" cy="26027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Many colonial leaders agreed with </a:t>
            </a:r>
            <a:r>
              <a:rPr lang="en-US" b="1" i="1" dirty="0" smtClean="0"/>
              <a:t>Common Sense</a:t>
            </a:r>
            <a:r>
              <a:rPr lang="en-US" b="1" dirty="0" smtClean="0"/>
              <a:t> and then met to write a document declaring the colonies’ independence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008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31099"/>
            <a:ext cx="7772400" cy="26027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 you think that most colonists would have supported independence from Britain without Thomas Paine’s publication of Common Sense? Why?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Think! Pair! Share!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5534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Declaration of Independence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b="1" u="sng" dirty="0" smtClean="0"/>
              <a:t>Definition- Document that formally announced the colonies’ break from Great Britain  </a:t>
            </a:r>
            <a:endParaRPr lang="en-US" b="1" u="sng" dirty="0"/>
          </a:p>
        </p:txBody>
      </p:sp>
      <p:pic>
        <p:nvPicPr>
          <p:cNvPr id="4" name="Picture 3" descr="declaration-of-independence-177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48" y="1417638"/>
            <a:ext cx="397345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9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Declaration of Independence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b="1" u="sng" dirty="0" smtClean="0"/>
              <a:t>Author- Thomas Jefferson</a:t>
            </a:r>
          </a:p>
          <a:p>
            <a:r>
              <a:rPr lang="en-US" b="1" u="sng" dirty="0" smtClean="0"/>
              <a:t>Signed- July 4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, 1776</a:t>
            </a:r>
            <a:endParaRPr lang="en-US" b="1" u="sng" dirty="0"/>
          </a:p>
        </p:txBody>
      </p:sp>
      <p:pic>
        <p:nvPicPr>
          <p:cNvPr id="5" name="Picture 4" descr="thomasjefferson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11" y="1666810"/>
            <a:ext cx="3340339" cy="4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7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23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The Declaration of Independence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248"/>
            <a:ext cx="8229600" cy="5977752"/>
          </a:xfrm>
        </p:spPr>
        <p:txBody>
          <a:bodyPr numCol="2">
            <a:normAutofit/>
          </a:bodyPr>
          <a:lstStyle/>
          <a:p>
            <a:r>
              <a:rPr lang="en-US" b="1" u="sng" dirty="0" smtClean="0"/>
              <a:t>Argument #1- All men possess unalienable (natural) rights: Life, Liberty, and the Pursuit of Happiness</a:t>
            </a:r>
          </a:p>
          <a:p>
            <a:r>
              <a:rPr lang="en-US" b="1" dirty="0"/>
              <a:t>The Enlightenment idea of natural rights</a:t>
            </a:r>
          </a:p>
          <a:p>
            <a:pPr lvl="1"/>
            <a:r>
              <a:rPr lang="en-US" b="1" dirty="0"/>
              <a:t>We are born with certain rights that CANNOT be </a:t>
            </a:r>
            <a:r>
              <a:rPr lang="en-US" b="1" dirty="0" smtClean="0"/>
              <a:t>taken  </a:t>
            </a:r>
            <a:r>
              <a:rPr lang="en-US" b="1" dirty="0"/>
              <a:t>away!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06-28-13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05" y="1172323"/>
            <a:ext cx="3969730" cy="49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6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357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The Declaration of Independence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14"/>
            <a:ext cx="8229600" cy="5690286"/>
          </a:xfrm>
        </p:spPr>
        <p:txBody>
          <a:bodyPr numCol="2">
            <a:normAutofit/>
          </a:bodyPr>
          <a:lstStyle/>
          <a:p>
            <a:r>
              <a:rPr lang="en-US" b="1" u="sng" dirty="0" smtClean="0"/>
              <a:t>Argument #2- King George had violated the colonists’ rights by passing unfair laws and interfering with colonial governments</a:t>
            </a:r>
          </a:p>
          <a:p>
            <a:r>
              <a:rPr lang="en-US" b="1" dirty="0" smtClean="0"/>
              <a:t>King George taxed the colonists without their consent (opinion)!</a:t>
            </a:r>
            <a:endParaRPr lang="en-US" b="1" dirty="0"/>
          </a:p>
        </p:txBody>
      </p:sp>
      <p:pic>
        <p:nvPicPr>
          <p:cNvPr id="5" name="Picture 4" descr="king-george-i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48" y="1417638"/>
            <a:ext cx="4217552" cy="4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075997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Argument #3- The colonies had the right to break free from Britain and declare independence</a:t>
            </a:r>
          </a:p>
          <a:p>
            <a:r>
              <a:rPr lang="en-US" b="1" dirty="0" smtClean="0"/>
              <a:t>The Enlightenment idea of the social contract!</a:t>
            </a:r>
          </a:p>
          <a:p>
            <a:pPr lvl="1"/>
            <a:r>
              <a:rPr lang="en-US" b="1" dirty="0" smtClean="0"/>
              <a:t>Governments must protect the rights of citizens</a:t>
            </a:r>
          </a:p>
          <a:p>
            <a:pPr lvl="1"/>
            <a:r>
              <a:rPr lang="en-US" b="1" dirty="0" smtClean="0"/>
              <a:t>Citizens must agree to be governed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139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Equality?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60163" cy="5013262"/>
          </a:xfrm>
        </p:spPr>
        <p:txBody>
          <a:bodyPr>
            <a:normAutofit/>
          </a:bodyPr>
          <a:lstStyle/>
          <a:p>
            <a:r>
              <a:rPr lang="en-US" b="1" dirty="0" smtClean="0"/>
              <a:t>Even though the Declaration stressed equality among citizens and rulers, </a:t>
            </a:r>
            <a:r>
              <a:rPr lang="en-US" b="1" u="sng" dirty="0" smtClean="0"/>
              <a:t>the Declaration did not give equality to enslaved Americans or women</a:t>
            </a:r>
            <a:r>
              <a:rPr lang="en-US" b="1" dirty="0" smtClean="0"/>
              <a:t>. </a:t>
            </a:r>
          </a:p>
          <a:p>
            <a:r>
              <a:rPr lang="en-US" b="1" u="sng" dirty="0" smtClean="0"/>
              <a:t>The practices of slavery were inconsistent with the Declaration’s message of equality</a:t>
            </a:r>
          </a:p>
          <a:p>
            <a:r>
              <a:rPr lang="en-US" b="1" dirty="0" smtClean="0"/>
              <a:t>So under the Declaration, we’re all equal except </a:t>
            </a:r>
            <a:r>
              <a:rPr lang="en-US" b="1" dirty="0" err="1" smtClean="0"/>
              <a:t>slaves?..wait</a:t>
            </a:r>
            <a:r>
              <a:rPr lang="en-US" b="1" dirty="0" smtClean="0"/>
              <a:t>- that doesn’t make sense.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446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ep-calm-bye-bye-eng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50" y="259744"/>
            <a:ext cx="5247476" cy="61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1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1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Pick a Side!</a:t>
            </a:r>
            <a:endParaRPr lang="en-US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Loyalists</a:t>
            </a:r>
            <a:endParaRPr lang="en-US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/>
          </a:bodyPr>
          <a:lstStyle/>
          <a:p>
            <a:r>
              <a:rPr lang="en-US" u="sng" dirty="0" smtClean="0"/>
              <a:t>Colonists who were </a:t>
            </a:r>
            <a:r>
              <a:rPr lang="en-US" b="1" u="sng" dirty="0" smtClean="0"/>
              <a:t>loyal </a:t>
            </a:r>
            <a:r>
              <a:rPr lang="en-US" u="sng" dirty="0" smtClean="0"/>
              <a:t>to England</a:t>
            </a:r>
          </a:p>
          <a:p>
            <a:r>
              <a:rPr lang="en-US" dirty="0" smtClean="0"/>
              <a:t>Also known as ‘Tories’</a:t>
            </a:r>
          </a:p>
          <a:p>
            <a:r>
              <a:rPr lang="en-US" u="sng" dirty="0" smtClean="0"/>
              <a:t>Felt like the colonies </a:t>
            </a:r>
            <a:r>
              <a:rPr lang="en-US" b="1" u="sng" dirty="0" smtClean="0"/>
              <a:t>did not</a:t>
            </a:r>
            <a:r>
              <a:rPr lang="en-US" u="sng" dirty="0" smtClean="0"/>
              <a:t> need independence</a:t>
            </a:r>
          </a:p>
          <a:p>
            <a:r>
              <a:rPr lang="en-US" dirty="0" smtClean="0"/>
              <a:t>More than 50,000 Loyalists fled the colonies during the Revolutionary War</a:t>
            </a:r>
          </a:p>
          <a:p>
            <a:r>
              <a:rPr lang="en-US" dirty="0" smtClean="0"/>
              <a:t>Ben Franklin had a Loyalist son!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Patriots</a:t>
            </a:r>
            <a:endParaRPr lang="en-US" sz="6000" dirty="0">
              <a:ln w="11430"/>
              <a:solidFill>
                <a:srgbClr val="1F49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31550" cy="3951288"/>
          </a:xfrm>
        </p:spPr>
        <p:txBody>
          <a:bodyPr/>
          <a:lstStyle/>
          <a:p>
            <a:r>
              <a:rPr lang="en-US" u="sng" dirty="0" smtClean="0"/>
              <a:t>Colonists who wanted independence from England</a:t>
            </a:r>
          </a:p>
          <a:p>
            <a:r>
              <a:rPr lang="en-US" u="sng" dirty="0" smtClean="0"/>
              <a:t>Opposed the lack of representation in Parliament</a:t>
            </a:r>
          </a:p>
          <a:p>
            <a:endParaRPr lang="en-US" dirty="0"/>
          </a:p>
        </p:txBody>
      </p:sp>
      <p:pic>
        <p:nvPicPr>
          <p:cNvPr id="8" name="Picture 7" descr="spiri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53" y="3745218"/>
            <a:ext cx="3183247" cy="31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34306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39391" y="378229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Loyalists</a:t>
            </a:r>
          </a:p>
          <a:p>
            <a:r>
              <a:rPr lang="en-US" b="1" dirty="0" smtClean="0"/>
              <a:t>25%</a:t>
            </a:r>
            <a:endParaRPr lang="en-US" b="1" dirty="0"/>
          </a:p>
        </p:txBody>
      </p:sp>
      <p:pic>
        <p:nvPicPr>
          <p:cNvPr id="9" name="Picture 4" descr="http://www.osixs.org/Images/patriot_with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1701615"/>
            <a:ext cx="1802749" cy="19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23264" y="3047453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Patriots</a:t>
            </a:r>
          </a:p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5%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8" descr="http://www.clker.com/cliparts/s/v/Z/0/L/E/confused-panda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71" y="1311915"/>
            <a:ext cx="1739138" cy="18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donovanmckendrick.com/wp-content/uploads/2012/10/revolutionary-warriors/image5_british_redcoat_soldier542x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67" b="100000" l="4907" r="89720">
                        <a14:foregroundMark x1="46729" y1="10000" x2="55374" y2="96167"/>
                        <a14:foregroundMark x1="45093" y1="25333" x2="41822" y2="86000"/>
                        <a14:foregroundMark x1="39720" y1="31333" x2="36682" y2="66000"/>
                        <a14:foregroundMark x1="20794" y1="41000" x2="14953" y2="42500"/>
                        <a14:foregroundMark x1="57009" y1="13667" x2="52570" y2="1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00" y="3006710"/>
            <a:ext cx="1382281" cy="193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19480" y="2602368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Undecided</a:t>
            </a:r>
          </a:p>
          <a:p>
            <a:r>
              <a:rPr lang="en-US" b="1" dirty="0" smtClean="0"/>
              <a:t>30%</a:t>
            </a:r>
            <a:endParaRPr lang="en-US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645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/>
              <a:t>Pick a Side!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7449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fc08.deviantart.net/fs70/f/2011/172/a/0/nother_water_blank_by_autobotchari-d3jlsho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3" y="554091"/>
            <a:ext cx="4183928" cy="5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073" y="709488"/>
            <a:ext cx="203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ill Sans MT Condensed" panose="020B0506020104020203" pitchFamily="34" charset="0"/>
              </a:rPr>
              <a:t>Continental Army</a:t>
            </a:r>
            <a:endParaRPr lang="en-US" sz="2800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782" y="3788283"/>
            <a:ext cx="3626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Strengths: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-Excellent leadership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-Extreme motivation to fight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-Fighting on home turf</a:t>
            </a:r>
          </a:p>
          <a:p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Weaknesses: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-Limited supplies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-Limited naval support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-Limited experience</a:t>
            </a:r>
          </a:p>
          <a:p>
            <a:endParaRPr lang="en-US" sz="16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795" y="3494613"/>
            <a:ext cx="418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Nicknames: </a:t>
            </a:r>
            <a:r>
              <a:rPr lang="en-US" sz="1050" dirty="0">
                <a:solidFill>
                  <a:schemeClr val="bg1"/>
                </a:solidFill>
                <a:latin typeface="Gill Sans MT" panose="020B0502020104020203" pitchFamily="34" charset="0"/>
              </a:rPr>
              <a:t>Minutemen, </a:t>
            </a:r>
            <a:r>
              <a:rPr lang="en-US" sz="105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Patriots, Militia</a:t>
            </a:r>
            <a:endParaRPr lang="en-US" sz="105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2769946" y="5774528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OVERALL: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UNDERDOGS</a:t>
            </a:r>
            <a:endParaRPr lang="en-US" sz="1600" dirty="0"/>
          </a:p>
        </p:txBody>
      </p:sp>
      <p:pic>
        <p:nvPicPr>
          <p:cNvPr id="7" name="Picture 8" descr="http://fc08.deviantart.net/fs70/f/2011/172/a/0/nother_water_blank_by_autobotchari-d3jlsho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54091"/>
            <a:ext cx="4183928" cy="58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5737" y="709488"/>
            <a:ext cx="1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ill Sans MT Condensed" panose="020B0506020104020203" pitchFamily="34" charset="0"/>
              </a:rPr>
              <a:t>British Army</a:t>
            </a:r>
            <a:endParaRPr lang="en-US" sz="2800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1" y="3494613"/>
            <a:ext cx="41839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Nicknames: Redcoats, Tories, Regulars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020359" y="3788283"/>
            <a:ext cx="36262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Strengths: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-Very experienced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-Very well trained and disciplined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-Extremely well supplied and funded</a:t>
            </a:r>
          </a:p>
          <a:p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Weaknesses: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-Fighting far from home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-Old tactics</a:t>
            </a:r>
          </a:p>
          <a:p>
            <a:endParaRPr lang="en-US" sz="16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4154" y="5718046"/>
            <a:ext cx="300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OVERALL: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CLEAR ADVANTAGE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6" y="1272462"/>
            <a:ext cx="3812117" cy="2222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37" y="1265518"/>
            <a:ext cx="3744776" cy="222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Common Sense 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66"/>
            <a:ext cx="8229600" cy="5180478"/>
          </a:xfrm>
        </p:spPr>
        <p:txBody>
          <a:bodyPr>
            <a:normAutofit/>
          </a:bodyPr>
          <a:lstStyle/>
          <a:p>
            <a:r>
              <a:rPr lang="en-US" b="1" dirty="0" smtClean="0"/>
              <a:t>“</a:t>
            </a:r>
            <a:r>
              <a:rPr lang="en-US" b="1" i="1" dirty="0" smtClean="0"/>
              <a:t>There is something very absurd in supposing a continent to be perpetually (forever) governed by an island”</a:t>
            </a:r>
          </a:p>
          <a:p>
            <a:r>
              <a:rPr lang="en-US" b="1" dirty="0" smtClean="0"/>
              <a:t>500,000 copies were sold </a:t>
            </a:r>
          </a:p>
          <a:p>
            <a:r>
              <a:rPr lang="en-US" b="1" dirty="0" smtClean="0"/>
              <a:t>Written in the “common” voice to appeal to all colonists </a:t>
            </a:r>
          </a:p>
          <a:p>
            <a:r>
              <a:rPr lang="en-US" b="1" dirty="0" smtClean="0"/>
              <a:t>Changed the way colonists viewed their King</a:t>
            </a:r>
          </a:p>
        </p:txBody>
      </p:sp>
    </p:spTree>
    <p:extLst>
      <p:ext uri="{BB962C8B-B14F-4D97-AF65-F5344CB8AC3E}">
        <p14:creationId xmlns:p14="http://schemas.microsoft.com/office/powerpoint/2010/main" val="277912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Common Sense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b="1" u="sng" dirty="0" smtClean="0"/>
              <a:t>Definition- A </a:t>
            </a:r>
            <a:r>
              <a:rPr lang="en-US" b="1" u="sng" dirty="0"/>
              <a:t>47 page pamphlet published in January 1776 that urged the separation from Great </a:t>
            </a:r>
            <a:r>
              <a:rPr lang="en-US" b="1" u="sng" dirty="0" smtClean="0"/>
              <a:t>Britain. Caused the colonists to question the king’s authority.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5" name="Picture 4" descr="Commonsen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34" y="1417638"/>
            <a:ext cx="3286442" cy="51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1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Common Sense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b="1" u="sng" dirty="0"/>
              <a:t>Author- Thomas </a:t>
            </a:r>
            <a:r>
              <a:rPr lang="en-US" b="1" u="sng" dirty="0" smtClean="0"/>
              <a:t>Paine</a:t>
            </a:r>
          </a:p>
          <a:p>
            <a:r>
              <a:rPr lang="en-US" b="1" dirty="0" smtClean="0"/>
              <a:t>But at first the pamphlets were released anonymously (without an author listed)</a:t>
            </a:r>
            <a:endParaRPr lang="en-US" b="1" dirty="0"/>
          </a:p>
        </p:txBody>
      </p:sp>
      <p:pic>
        <p:nvPicPr>
          <p:cNvPr id="5" name="Picture 4" descr="Thomas_Paine_re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24" y="1417638"/>
            <a:ext cx="3720076" cy="50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Common Sense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Idea #1- Argued that citizens (NOT Kings and Queens) should make laws</a:t>
            </a:r>
          </a:p>
          <a:p>
            <a:endParaRPr lang="en-US" dirty="0"/>
          </a:p>
        </p:txBody>
      </p:sp>
      <p:pic>
        <p:nvPicPr>
          <p:cNvPr id="4" name="Picture 3" descr="OCN_no-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18" y="2799398"/>
            <a:ext cx="3607906" cy="36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2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Common Sense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576"/>
            <a:ext cx="8229600" cy="4899588"/>
          </a:xfrm>
        </p:spPr>
        <p:txBody>
          <a:bodyPr/>
          <a:lstStyle/>
          <a:p>
            <a:r>
              <a:rPr lang="en-US" b="1" u="sng" dirty="0"/>
              <a:t>Idea #2- Strong case for economic freedom and the right to military self defense</a:t>
            </a:r>
          </a:p>
          <a:p>
            <a:endParaRPr lang="en-US" dirty="0"/>
          </a:p>
        </p:txBody>
      </p:sp>
      <p:pic>
        <p:nvPicPr>
          <p:cNvPr id="4" name="Picture 3" descr="BattleofLongis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52" y="2652618"/>
            <a:ext cx="5971032" cy="39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564</Words>
  <Application>Microsoft Macintosh PowerPoint</Application>
  <PresentationFormat>On-screen Show (4:3)</PresentationFormat>
  <Paragraphs>88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Common Sense and  The Declaration of Independence</vt:lpstr>
      <vt:lpstr>Pick a Side!</vt:lpstr>
      <vt:lpstr>PowerPoint Presentation</vt:lpstr>
      <vt:lpstr>PowerPoint Presentation</vt:lpstr>
      <vt:lpstr>Common Sense </vt:lpstr>
      <vt:lpstr>Common Sense</vt:lpstr>
      <vt:lpstr>Common Sense</vt:lpstr>
      <vt:lpstr>Common Sense</vt:lpstr>
      <vt:lpstr>Common Sense</vt:lpstr>
      <vt:lpstr>Common Sense</vt:lpstr>
      <vt:lpstr>Many colonial leaders agreed with Common Sense and then met to write a document declaring the colonies’ independence</vt:lpstr>
      <vt:lpstr>Do you think that most colonists would have supported independence from Britain without Thomas Paine’s publication of Common Sense? Why?</vt:lpstr>
      <vt:lpstr>The Declaration of Independence</vt:lpstr>
      <vt:lpstr>The Declaration of Independence</vt:lpstr>
      <vt:lpstr>The Declaration of Independence</vt:lpstr>
      <vt:lpstr>The Declaration of Independence</vt:lpstr>
      <vt:lpstr>The Declaration of Independence</vt:lpstr>
      <vt:lpstr>Equality?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Sense and  The Declaration of Independence</dc:title>
  <dc:creator>Alison Berg</dc:creator>
  <cp:lastModifiedBy>nlmstaff nlmusd</cp:lastModifiedBy>
  <cp:revision>19</cp:revision>
  <dcterms:created xsi:type="dcterms:W3CDTF">2014-09-03T14:34:51Z</dcterms:created>
  <dcterms:modified xsi:type="dcterms:W3CDTF">2016-11-15T18:06:04Z</dcterms:modified>
</cp:coreProperties>
</file>