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1" autoAdjust="0"/>
    <p:restoredTop sz="94719" autoAdjust="0"/>
  </p:normalViewPr>
  <p:slideViewPr>
    <p:cSldViewPr snapToGrid="0" snapToObjects="1">
      <p:cViewPr varScale="1">
        <p:scale>
          <a:sx n="95" d="100"/>
          <a:sy n="95" d="100"/>
        </p:scale>
        <p:origin x="-96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6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33678-B648-F34B-87B7-23064C33D9DE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41587-2A98-D044-AFF0-DAAEC3FAD5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41587-2A98-D044-AFF0-DAAEC3FAD5C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8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78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77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5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6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0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3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51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9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6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5A282-3909-9F4C-A987-7FF495AB07E3}" type="datetimeFigureOut">
              <a:rPr lang="en-US" smtClean="0"/>
              <a:pPr/>
              <a:t>11/10/16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FE18C-CD55-3A44-A845-0FE637779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4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www.youtube.com/watch?v=GUwfnC0jaDs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6iITHT8LJE" TargetMode="External"/><Relationship Id="rId4" Type="http://schemas.openxmlformats.org/officeDocument/2006/relationships/hyperlink" Target="https://www.youtube.com/watch?v=aAVpj_Vo7zk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474"/>
            <a:ext cx="7772400" cy="238665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 Chapter 3, the colonists are going to cut their ties with Britain and fight for their independence!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657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3"/>
            <a:ext cx="8229600" cy="1143000"/>
          </a:xfrm>
        </p:spPr>
        <p:txBody>
          <a:bodyPr/>
          <a:lstStyle/>
          <a:p>
            <a:r>
              <a:rPr lang="en-US" b="1" dirty="0" smtClean="0"/>
              <a:t>Guerilla Warfare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393" y="1144363"/>
            <a:ext cx="8665697" cy="5526765"/>
          </a:xfrm>
        </p:spPr>
        <p:txBody>
          <a:bodyPr/>
          <a:lstStyle/>
          <a:p>
            <a:r>
              <a:rPr lang="en-US" dirty="0" smtClean="0"/>
              <a:t>On the way back to Boston the British were met by militia using </a:t>
            </a:r>
            <a:r>
              <a:rPr lang="en-US" b="1" dirty="0" smtClean="0"/>
              <a:t>guerilla warfare</a:t>
            </a:r>
            <a:endParaRPr lang="en-US" dirty="0" smtClean="0"/>
          </a:p>
          <a:p>
            <a:pPr lvl="1"/>
            <a:r>
              <a:rPr lang="en-US" dirty="0" smtClean="0"/>
              <a:t>Guerilla warfare involved firing from behind trees, fences, and and buildings </a:t>
            </a:r>
          </a:p>
          <a:p>
            <a:r>
              <a:rPr lang="en-US" dirty="0" smtClean="0"/>
              <a:t>By the end of the day</a:t>
            </a:r>
          </a:p>
          <a:p>
            <a:pPr lvl="1"/>
            <a:r>
              <a:rPr lang="en-US" dirty="0" smtClean="0"/>
              <a:t>250 British soldiers were dead, wounded, or missing</a:t>
            </a:r>
          </a:p>
          <a:p>
            <a:pPr lvl="1"/>
            <a:r>
              <a:rPr lang="en-US" dirty="0" smtClean="0"/>
              <a:t>The minutemen?</a:t>
            </a:r>
          </a:p>
          <a:p>
            <a:pPr lvl="2"/>
            <a:r>
              <a:rPr lang="en-US" dirty="0" smtClean="0"/>
              <a:t>Fewer than 100 causalities </a:t>
            </a:r>
          </a:p>
          <a:p>
            <a:pPr lvl="1"/>
            <a:r>
              <a:rPr lang="en-US" dirty="0" smtClean="0">
                <a:hlinkClick r:id="rId3"/>
              </a:rPr>
              <a:t>https://www.youtube.com/watch?v</a:t>
            </a:r>
            <a:r>
              <a:rPr lang="en-US" smtClean="0">
                <a:hlinkClick r:id="rId3"/>
              </a:rPr>
              <a:t>=GUwfnC0jaDs</a:t>
            </a:r>
            <a:r>
              <a:rPr lang="en-US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300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80816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16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Continental Congress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50"/>
            <a:ext cx="8229600" cy="5561953"/>
          </a:xfrm>
        </p:spPr>
        <p:txBody>
          <a:bodyPr/>
          <a:lstStyle/>
          <a:p>
            <a:r>
              <a:rPr lang="en-US" dirty="0" smtClean="0"/>
              <a:t>Delegates from the colonies met again in May 1775 following the battles at Lexington and Concord</a:t>
            </a:r>
          </a:p>
          <a:p>
            <a:r>
              <a:rPr lang="en-US" dirty="0" smtClean="0"/>
              <a:t>Some called for war, others for peace</a:t>
            </a:r>
          </a:p>
          <a:p>
            <a:r>
              <a:rPr lang="en-US" dirty="0" smtClean="0"/>
              <a:t>Again, they compromised..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576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Continental Congress Compromises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7199"/>
            <a:ext cx="8229600" cy="4525963"/>
          </a:xfrm>
        </p:spPr>
        <p:txBody>
          <a:bodyPr/>
          <a:lstStyle/>
          <a:p>
            <a:r>
              <a:rPr lang="en-US" dirty="0" smtClean="0"/>
              <a:t>1. They did not break away from Britain</a:t>
            </a:r>
          </a:p>
          <a:p>
            <a:r>
              <a:rPr lang="en-US" dirty="0" smtClean="0"/>
              <a:t>2. The Massachusetts militia would become the new </a:t>
            </a:r>
            <a:r>
              <a:rPr lang="en-US" dirty="0"/>
              <a:t>C</a:t>
            </a:r>
            <a:r>
              <a:rPr lang="en-US" dirty="0" smtClean="0"/>
              <a:t>ontinental Army</a:t>
            </a:r>
          </a:p>
          <a:p>
            <a:r>
              <a:rPr lang="en-US" dirty="0" smtClean="0"/>
              <a:t>3. George Washington would lead the Continental Army </a:t>
            </a:r>
            <a:endParaRPr lang="en-US" dirty="0"/>
          </a:p>
        </p:txBody>
      </p:sp>
      <p:pic>
        <p:nvPicPr>
          <p:cNvPr id="4" name="Picture 3" descr="georgewashingt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337" y="3343603"/>
            <a:ext cx="4918104" cy="332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36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The Olive Branch Petition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1124"/>
            <a:ext cx="8229600" cy="4525963"/>
          </a:xfrm>
        </p:spPr>
        <p:txBody>
          <a:bodyPr/>
          <a:lstStyle/>
          <a:p>
            <a:r>
              <a:rPr lang="en-US" dirty="0" smtClean="0"/>
              <a:t>Congress signed and sent the Olive Branch Petition to King George asking for peace and more power to the colonies</a:t>
            </a:r>
          </a:p>
          <a:p>
            <a:r>
              <a:rPr lang="en-US" dirty="0" smtClean="0"/>
              <a:t>King George refused to read it ..war was coming soon </a:t>
            </a:r>
          </a:p>
        </p:txBody>
      </p:sp>
      <p:pic>
        <p:nvPicPr>
          <p:cNvPr id="4" name="Picture 3" descr="cover_letter_trash-300x2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33" y="3448326"/>
            <a:ext cx="4187986" cy="312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67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8"/>
            <a:ext cx="8229600" cy="1143000"/>
          </a:xfrm>
        </p:spPr>
        <p:txBody>
          <a:bodyPr/>
          <a:lstStyle/>
          <a:p>
            <a:r>
              <a:rPr lang="en-US" b="1" dirty="0" smtClean="0"/>
              <a:t>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American Government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049"/>
            <a:ext cx="8229600" cy="4525963"/>
          </a:xfrm>
        </p:spPr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Continental Congress became America’s first government and ran the country during war </a:t>
            </a:r>
            <a:endParaRPr lang="en-US" dirty="0"/>
          </a:p>
        </p:txBody>
      </p:sp>
      <p:pic>
        <p:nvPicPr>
          <p:cNvPr id="4" name="Picture 3" descr="continentalcongre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72002"/>
            <a:ext cx="7983415" cy="41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84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3"/>
            <a:ext cx="8229600" cy="1143000"/>
          </a:xfrm>
        </p:spPr>
        <p:txBody>
          <a:bodyPr/>
          <a:lstStyle/>
          <a:p>
            <a:r>
              <a:rPr lang="en-US" dirty="0" smtClean="0"/>
              <a:t>Battle of Bunker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558"/>
            <a:ext cx="8229600" cy="4525963"/>
          </a:xfrm>
        </p:spPr>
        <p:txBody>
          <a:bodyPr/>
          <a:lstStyle/>
          <a:p>
            <a:r>
              <a:rPr lang="en-US" dirty="0" smtClean="0"/>
              <a:t>The colonists seemed like no match to the well prepared and armed British army</a:t>
            </a:r>
          </a:p>
          <a:p>
            <a:r>
              <a:rPr lang="en-US" dirty="0" smtClean="0"/>
              <a:t>Colonial commander said to the American troops: “Don’t fire until you see the whites of their (the British soldiers) eyes!”</a:t>
            </a:r>
          </a:p>
        </p:txBody>
      </p:sp>
      <p:pic>
        <p:nvPicPr>
          <p:cNvPr id="5" name="Picture 4" descr="1336087510_Bunker Hi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0" y="3724598"/>
            <a:ext cx="7691131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23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93"/>
            <a:ext cx="8229600" cy="1143000"/>
          </a:xfrm>
        </p:spPr>
        <p:txBody>
          <a:bodyPr/>
          <a:lstStyle/>
          <a:p>
            <a:r>
              <a:rPr lang="en-US" dirty="0" smtClean="0"/>
              <a:t>Battle of Bunker Hill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127"/>
            <a:ext cx="8229600" cy="4525963"/>
          </a:xfrm>
        </p:spPr>
        <p:txBody>
          <a:bodyPr/>
          <a:lstStyle/>
          <a:p>
            <a:r>
              <a:rPr lang="en-US" dirty="0" smtClean="0"/>
              <a:t>The colonists, after chasing the British back down the hill, soon ran out of ammunition </a:t>
            </a:r>
          </a:p>
          <a:p>
            <a:r>
              <a:rPr lang="en-US" dirty="0" smtClean="0"/>
              <a:t>The colonial soldiers had to throw rocks at the British, use their unloaded guns at clubs, and fight with their bare hands!</a:t>
            </a:r>
            <a:endParaRPr lang="en-US" dirty="0"/>
          </a:p>
        </p:txBody>
      </p:sp>
      <p:pic>
        <p:nvPicPr>
          <p:cNvPr id="4" name="Picture 3" descr="bunker_hill_lg[1]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2" y="3780738"/>
            <a:ext cx="6970394" cy="272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86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Bunker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442"/>
            <a:ext cx="8229600" cy="4525963"/>
          </a:xfrm>
        </p:spPr>
        <p:txBody>
          <a:bodyPr/>
          <a:lstStyle/>
          <a:p>
            <a:r>
              <a:rPr lang="en-US" dirty="0" smtClean="0"/>
              <a:t>The British suffered double the amount of casualties! </a:t>
            </a:r>
          </a:p>
          <a:p>
            <a:endParaRPr lang="en-US" dirty="0"/>
          </a:p>
        </p:txBody>
      </p:sp>
      <p:pic>
        <p:nvPicPr>
          <p:cNvPr id="5" name="Picture 4" descr="bh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7" y="2757512"/>
            <a:ext cx="6142587" cy="391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57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184"/>
            <a:ext cx="8229600" cy="1143000"/>
          </a:xfrm>
        </p:spPr>
        <p:txBody>
          <a:bodyPr/>
          <a:lstStyle/>
          <a:p>
            <a:r>
              <a:rPr lang="en-US" dirty="0" smtClean="0"/>
              <a:t>Battle of Bunker Hill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7418"/>
            <a:ext cx="8229600" cy="4525963"/>
          </a:xfrm>
        </p:spPr>
        <p:txBody>
          <a:bodyPr/>
          <a:lstStyle/>
          <a:p>
            <a:r>
              <a:rPr lang="en-US" dirty="0" smtClean="0"/>
              <a:t>Lasting impact:</a:t>
            </a:r>
          </a:p>
          <a:p>
            <a:pPr marL="457200" lvl="1" indent="0">
              <a:buNone/>
            </a:pPr>
            <a:r>
              <a:rPr lang="en-US" dirty="0" smtClean="0"/>
              <a:t>Even thought the British took control of the Hill, the Battle of Bunker Hill proved the American colonists could take on the British!</a:t>
            </a:r>
            <a:endParaRPr lang="en-US" dirty="0"/>
          </a:p>
        </p:txBody>
      </p:sp>
      <p:pic>
        <p:nvPicPr>
          <p:cNvPr id="4" name="Picture 3" descr="arm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244" y="3102514"/>
            <a:ext cx="6494062" cy="33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79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Continental Congress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75"/>
            <a:ext cx="8229600" cy="5877425"/>
          </a:xfrm>
        </p:spPr>
        <p:txBody>
          <a:bodyPr>
            <a:normAutofit/>
          </a:bodyPr>
          <a:lstStyle/>
          <a:p>
            <a:r>
              <a:rPr lang="en-US" dirty="0" smtClean="0"/>
              <a:t>The closing of the port of Boston (Intolerable Acts) caused the colonies to meet at Carpenter’s Hall in Philadelphia</a:t>
            </a:r>
          </a:p>
          <a:p>
            <a:pPr lvl="1"/>
            <a:r>
              <a:rPr lang="en-US" dirty="0" smtClean="0"/>
              <a:t>Each colony (except Georgia) sent delegates to discuss what to do </a:t>
            </a:r>
          </a:p>
          <a:p>
            <a:pPr lvl="2"/>
            <a:r>
              <a:rPr lang="en-US" dirty="0" smtClean="0"/>
              <a:t>(Georgia still needed British protection from Native American attacks)</a:t>
            </a:r>
          </a:p>
          <a:p>
            <a:pPr lvl="1"/>
            <a:r>
              <a:rPr lang="en-US" dirty="0" smtClean="0"/>
              <a:t>Delegates from NY and Penn. Had orders to seek peace with King George </a:t>
            </a:r>
          </a:p>
          <a:p>
            <a:pPr lvl="2"/>
            <a:r>
              <a:rPr lang="en-US" dirty="0" smtClean="0"/>
              <a:t>Others like Patrick Henry, from Virginia, believed that war was unavoidable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0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Compromises Made during the Congress: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4363"/>
            <a:ext cx="8229600" cy="5430315"/>
          </a:xfrm>
        </p:spPr>
        <p:txBody>
          <a:bodyPr/>
          <a:lstStyle/>
          <a:p>
            <a:r>
              <a:rPr lang="en-US" dirty="0" smtClean="0"/>
              <a:t>1. Colonies would stop all trade with Britain</a:t>
            </a:r>
          </a:p>
          <a:p>
            <a:r>
              <a:rPr lang="en-US" dirty="0" smtClean="0"/>
              <a:t>2. The colonial militia would prepare for war with Britain</a:t>
            </a:r>
          </a:p>
          <a:p>
            <a:r>
              <a:rPr lang="en-US" dirty="0" smtClean="0"/>
              <a:t>3. The Declaration of Rights would be sent to King George </a:t>
            </a:r>
          </a:p>
          <a:p>
            <a:pPr lvl="1"/>
            <a:r>
              <a:rPr lang="en-US" dirty="0" smtClean="0"/>
              <a:t>King George refused to consider it </a:t>
            </a:r>
          </a:p>
          <a:p>
            <a:pPr lvl="1"/>
            <a:r>
              <a:rPr lang="en-US" dirty="0" smtClean="0"/>
              <a:t>Instead, he told the British military to seize (or take away) all militia weapons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34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Videos on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Congress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https://www.youtube.com/watch?v=f6iITHT8LJE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hlinkClick r:id="rId4"/>
              </a:rPr>
              <a:t>https://www.youtube.com/watch?v=aAVpj_Vo7zk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86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Lexington &amp; Concord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6650"/>
            <a:ext cx="8229600" cy="5129513"/>
          </a:xfrm>
        </p:spPr>
        <p:txBody>
          <a:bodyPr/>
          <a:lstStyle/>
          <a:p>
            <a:r>
              <a:rPr lang="en-US" dirty="0" smtClean="0"/>
              <a:t>The night of April 18</a:t>
            </a:r>
            <a:r>
              <a:rPr lang="en-US" baseline="30000" dirty="0" smtClean="0"/>
              <a:t>th</a:t>
            </a:r>
            <a:r>
              <a:rPr lang="en-US" dirty="0" smtClean="0"/>
              <a:t>, 1775</a:t>
            </a:r>
          </a:p>
          <a:p>
            <a:pPr lvl="1"/>
            <a:r>
              <a:rPr lang="en-US" dirty="0" smtClean="0"/>
              <a:t>700 British soldiers marched from Boston to Concord </a:t>
            </a:r>
          </a:p>
          <a:p>
            <a:pPr lvl="1"/>
            <a:r>
              <a:rPr lang="en-US" dirty="0" smtClean="0"/>
              <a:t>Objective: Find and seize Colonial militia weapons</a:t>
            </a:r>
          </a:p>
          <a:p>
            <a:pPr lvl="1"/>
            <a:endParaRPr lang="en-US" dirty="0"/>
          </a:p>
        </p:txBody>
      </p:sp>
      <p:pic>
        <p:nvPicPr>
          <p:cNvPr id="4" name="Picture 3" descr="Lex and Concord Ma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3343602"/>
            <a:ext cx="8585312" cy="30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52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Lexington &amp; Concord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276"/>
            <a:ext cx="8229600" cy="5209888"/>
          </a:xfrm>
        </p:spPr>
        <p:txBody>
          <a:bodyPr/>
          <a:lstStyle/>
          <a:p>
            <a:r>
              <a:rPr lang="en-US" dirty="0" smtClean="0"/>
              <a:t>Colonial Spies overheard the British military’s plan to march to Concord and made a signal to alert the colonists in Lexington</a:t>
            </a:r>
          </a:p>
          <a:p>
            <a:r>
              <a:rPr lang="en-US" dirty="0" smtClean="0"/>
              <a:t>This signal was spread by Paul Revere who yelled through the Lexington streets “THE REGULARS (British) ARE COMING!”</a:t>
            </a:r>
            <a:endParaRPr lang="en-US" dirty="0"/>
          </a:p>
        </p:txBody>
      </p:sp>
      <p:pic>
        <p:nvPicPr>
          <p:cNvPr id="4" name="Picture 3" descr="image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211652"/>
            <a:ext cx="8229599" cy="26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4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Lexington &amp; Concord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200"/>
            <a:ext cx="8229600" cy="5225963"/>
          </a:xfrm>
        </p:spPr>
        <p:txBody>
          <a:bodyPr/>
          <a:lstStyle/>
          <a:p>
            <a:r>
              <a:rPr lang="en-US" dirty="0" smtClean="0"/>
              <a:t>At dawn the British Army arrived in Lexington and met 70 armed minutemen</a:t>
            </a:r>
          </a:p>
          <a:p>
            <a:r>
              <a:rPr lang="en-US" dirty="0" smtClean="0"/>
              <a:t>A shot was fired.. </a:t>
            </a:r>
            <a:r>
              <a:rPr lang="en-US" b="1" dirty="0" smtClean="0"/>
              <a:t>THE SHOT HEARD ROUND THE WORLD </a:t>
            </a:r>
          </a:p>
          <a:p>
            <a:pPr lvl="1"/>
            <a:r>
              <a:rPr lang="en-US" dirty="0" smtClean="0"/>
              <a:t>Called so because it’s known as the shot that started the Revolutionary War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 descr="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77" y="4028799"/>
            <a:ext cx="3075801" cy="282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1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Lexington &amp; Concord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576"/>
            <a:ext cx="8229600" cy="5145588"/>
          </a:xfrm>
        </p:spPr>
        <p:txBody>
          <a:bodyPr/>
          <a:lstStyle/>
          <a:p>
            <a:r>
              <a:rPr lang="en-US" dirty="0" smtClean="0"/>
              <a:t>Outcome of the Battle</a:t>
            </a:r>
          </a:p>
          <a:p>
            <a:pPr lvl="1"/>
            <a:r>
              <a:rPr lang="en-US" dirty="0" smtClean="0"/>
              <a:t>8 colonial </a:t>
            </a:r>
            <a:r>
              <a:rPr lang="en-US" dirty="0"/>
              <a:t>m</a:t>
            </a:r>
            <a:r>
              <a:rPr lang="en-US" dirty="0" smtClean="0"/>
              <a:t>ilitia men dead</a:t>
            </a:r>
          </a:p>
          <a:p>
            <a:pPr lvl="1"/>
            <a:r>
              <a:rPr lang="en-US" dirty="0" smtClean="0"/>
              <a:t>10 colonial militia </a:t>
            </a:r>
            <a:r>
              <a:rPr lang="en-US" smtClean="0"/>
              <a:t>men wounded</a:t>
            </a:r>
          </a:p>
          <a:p>
            <a:pPr lvl="1"/>
            <a:r>
              <a:rPr lang="en-US" dirty="0" smtClean="0"/>
              <a:t>1 British soldier wounded </a:t>
            </a:r>
          </a:p>
          <a:p>
            <a:pPr lvl="1"/>
            <a:endParaRPr lang="en-US" dirty="0"/>
          </a:p>
        </p:txBody>
      </p:sp>
      <p:pic>
        <p:nvPicPr>
          <p:cNvPr id="4" name="Picture 3" descr="Lexington and Concor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552"/>
            <a:ext cx="9144000" cy="37394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994" y="248308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71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6862"/>
            <a:ext cx="8229600" cy="1143000"/>
          </a:xfrm>
        </p:spPr>
        <p:txBody>
          <a:bodyPr/>
          <a:lstStyle/>
          <a:p>
            <a:r>
              <a:rPr lang="en-US" b="1" dirty="0" smtClean="0"/>
              <a:t>Lexington &amp; Concord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2350"/>
            <a:ext cx="8229600" cy="5193813"/>
          </a:xfrm>
        </p:spPr>
        <p:txBody>
          <a:bodyPr/>
          <a:lstStyle/>
          <a:p>
            <a:r>
              <a:rPr lang="en-US" dirty="0" smtClean="0"/>
              <a:t>The British continued onto Concord to find and destroy the colonist’s weapons but were stopped by militia minutemen at the Old North Bridge</a:t>
            </a:r>
          </a:p>
          <a:p>
            <a:r>
              <a:rPr lang="en-US" dirty="0" smtClean="0"/>
              <a:t>The British then retreated back to Boston</a:t>
            </a:r>
          </a:p>
        </p:txBody>
      </p:sp>
      <p:pic>
        <p:nvPicPr>
          <p:cNvPr id="4" name="Picture 3" descr="20080419_D300_002_Patriots_Battle-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72" y="3632952"/>
            <a:ext cx="7331277" cy="30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8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671</Words>
  <Application>Microsoft Macintosh PowerPoint</Application>
  <PresentationFormat>On-screen Show (4:3)</PresentationFormat>
  <Paragraphs>69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In Chapter 3, the colonists are going to cut their ties with Britain and fight for their independence!</vt:lpstr>
      <vt:lpstr>1st Continental Congress</vt:lpstr>
      <vt:lpstr>Compromises Made during the Congress:</vt:lpstr>
      <vt:lpstr>Videos on the 1st Congress</vt:lpstr>
      <vt:lpstr>Lexington &amp; Concord </vt:lpstr>
      <vt:lpstr>Lexington &amp; Concord</vt:lpstr>
      <vt:lpstr>Lexington &amp; Concord</vt:lpstr>
      <vt:lpstr>Lexington &amp; Concord </vt:lpstr>
      <vt:lpstr>Lexington &amp; Concord</vt:lpstr>
      <vt:lpstr>Guerilla Warfare </vt:lpstr>
      <vt:lpstr>PowerPoint Presentation</vt:lpstr>
      <vt:lpstr>2nd Continental Congress</vt:lpstr>
      <vt:lpstr>2nd Continental Congress Compromises </vt:lpstr>
      <vt:lpstr>The Olive Branch Petition </vt:lpstr>
      <vt:lpstr>The 1st American Government</vt:lpstr>
      <vt:lpstr>Battle of Bunker Hill</vt:lpstr>
      <vt:lpstr>Battle of Bunker Hill </vt:lpstr>
      <vt:lpstr>Battle of Bunker Hill</vt:lpstr>
      <vt:lpstr>Battle of Bunker Hill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Chapter 3, the colonists are going to cut their ties with Britain and fight for their independence!</dc:title>
  <dc:creator>Alison Berg</dc:creator>
  <cp:lastModifiedBy>nlmstaff nlmusd</cp:lastModifiedBy>
  <cp:revision>15</cp:revision>
  <dcterms:created xsi:type="dcterms:W3CDTF">2015-11-04T04:13:27Z</dcterms:created>
  <dcterms:modified xsi:type="dcterms:W3CDTF">2016-11-10T17:38:59Z</dcterms:modified>
</cp:coreProperties>
</file>